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7" r:id="rId3"/>
    <p:sldId id="378" r:id="rId4"/>
    <p:sldId id="413" r:id="rId5"/>
    <p:sldId id="414" r:id="rId6"/>
    <p:sldId id="381" r:id="rId7"/>
    <p:sldId id="382" r:id="rId8"/>
    <p:sldId id="419" r:id="rId9"/>
    <p:sldId id="420" r:id="rId10"/>
    <p:sldId id="417" r:id="rId11"/>
    <p:sldId id="421" r:id="rId12"/>
    <p:sldId id="415" r:id="rId13"/>
    <p:sldId id="393" r:id="rId14"/>
    <p:sldId id="418" r:id="rId15"/>
    <p:sldId id="422" r:id="rId16"/>
    <p:sldId id="423" r:id="rId17"/>
    <p:sldId id="424" r:id="rId18"/>
    <p:sldId id="426" r:id="rId19"/>
    <p:sldId id="427" r:id="rId20"/>
    <p:sldId id="428" r:id="rId21"/>
    <p:sldId id="425" r:id="rId22"/>
    <p:sldId id="429" r:id="rId23"/>
    <p:sldId id="430" r:id="rId24"/>
    <p:sldId id="431" r:id="rId25"/>
    <p:sldId id="441" r:id="rId26"/>
    <p:sldId id="450" r:id="rId27"/>
    <p:sldId id="442" r:id="rId28"/>
    <p:sldId id="443" r:id="rId29"/>
    <p:sldId id="444" r:id="rId30"/>
    <p:sldId id="448" r:id="rId31"/>
    <p:sldId id="445" r:id="rId32"/>
    <p:sldId id="447" r:id="rId33"/>
    <p:sldId id="446" r:id="rId34"/>
    <p:sldId id="449" r:id="rId35"/>
    <p:sldId id="411" r:id="rId36"/>
    <p:sldId id="435" r:id="rId37"/>
    <p:sldId id="436" r:id="rId38"/>
    <p:sldId id="437" r:id="rId39"/>
    <p:sldId id="438" r:id="rId40"/>
    <p:sldId id="439" r:id="rId41"/>
    <p:sldId id="440" r:id="rId42"/>
    <p:sldId id="35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F8DE-B4CA-4633-BC48-59082050E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AF74A-83CC-4C08-AC6D-062F60B2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AC98-C7BD-4DDA-A7F3-CEAACCE0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376E-3E7F-4FDE-9BD6-D23183AE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2018D-482F-4FBB-B5A4-136A3669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5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3A61-48EA-4635-B8DD-C828BDDE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B12E5-F664-408C-82EF-270D34BBD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DE76B-9B89-4912-8BDC-2AEAF2FD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B06AE-8DF7-4BA5-9070-0D5707D1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9931-DAF3-48D4-B2FF-7F1D88FD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B3CFD-C89A-4607-958F-FDEC12C50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4CE61-26D9-4219-8628-1C3F8ABDC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74C5F-F405-4BA4-BDFE-862C54FA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9EB-134C-4F0E-8EBF-4779E327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0E767-6970-4B90-8249-E37B26F7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5440-6C13-4505-A092-E3DB2CD4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2383-CF5D-4372-AFB4-5D4E5A66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00D0E-15E3-4F0E-B109-231BDA93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39A2D-9A3B-4C1E-9FB5-9162252F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73F91-A59B-4817-B5A7-81F8CB08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7101-A9F2-4282-8CFC-42C0B4F3F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E23E-8EF8-4E3B-8C7E-792AB0A8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C08DC-C236-4F1D-ABD6-D6AEFCD3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1C22E-A935-416D-A7C3-9AFB6AA3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2888-0099-4440-BAF7-B8003BE8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0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C0A4-2FE9-4864-8EAA-2E19A09CD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9BEB-846F-4C5F-865F-B63F71D45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CEA4-DC20-4EB9-B1D3-790503B6B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430AC-7611-4344-8FC0-91CE5755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5696D-95F2-4168-849F-098198F7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DA373-0336-4555-8889-49735CEC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2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DD19-FD82-417C-9DE3-733C8505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1D9CF-FEC8-4E9D-AC04-6E525ED73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B72F3-B8BC-44DB-850D-0CBBB1A99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EF80C-FDE5-4458-89A0-16BF6B5A7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3ADB7B-4E2C-4A79-AD65-F17C77001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34A19-DA71-46E7-A391-715B04B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CF7C5-456B-418B-BE25-E5B52074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4D298-0E96-4AD8-BACF-5CABB482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4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D693-4E04-454F-B2A2-98981BD1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7F385-22ED-44B1-893A-4C086D60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B01C3-7926-4396-BCB4-D0F59C4D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5A02F-6B64-49BF-BB1B-411A4052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4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8D0F2-CFC8-4856-BD66-FE121D3C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10633-20A5-46ED-9905-6EEC30B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12D7B-F223-4A11-8EA7-5D0D7541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9882-6A18-46C3-A5DC-F8851198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94F6A-31AC-4124-9567-CA72F4259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B9B8C-6424-4AA1-87AD-084E365F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33242-5D08-4BDA-BC88-5371E948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1A230-E412-42EB-A7D3-3387A6B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260BE-7488-4EA3-8334-CE18B86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D4ACB-75E9-4F1A-B999-5210C80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E96FA-713E-4E7F-9AEF-0756888ED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42EDD-F5CA-4288-856B-B59A025C6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564EE-40BE-463A-980D-F36DC334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3D42A-D52E-4D37-8F1D-02B7A009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F0895-8352-4445-8542-9E9EB2B6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2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66C9D-782A-45A7-A4A0-855B744BC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9EF60-EC83-43B9-9323-0303E7182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88478-8BAB-4F8D-B0CB-0AF0EBF75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4CB4-ECE1-44B1-A034-17F654018AD5}" type="datetimeFigureOut">
              <a:rPr lang="en-US" smtClean="0"/>
              <a:t>19/04/2021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A105-6BD8-4916-BD65-EA0A53DF8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A17B4-89F7-4703-9B71-5A0D50766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4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6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3" Type="http://schemas.openxmlformats.org/officeDocument/2006/relationships/image" Target="../media/image360.png"/><Relationship Id="rId7" Type="http://schemas.openxmlformats.org/officeDocument/2006/relationships/image" Target="../media/image39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0.png"/><Relationship Id="rId5" Type="http://schemas.openxmlformats.org/officeDocument/2006/relationships/image" Target="../media/image370.png"/><Relationship Id="rId9" Type="http://schemas.openxmlformats.org/officeDocument/2006/relationships/image" Target="../media/image6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0.png"/><Relationship Id="rId3" Type="http://schemas.openxmlformats.org/officeDocument/2006/relationships/image" Target="../media/image410.png"/><Relationship Id="rId7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0.png"/><Relationship Id="rId5" Type="http://schemas.openxmlformats.org/officeDocument/2006/relationships/image" Target="../media/image430.png"/><Relationship Id="rId4" Type="http://schemas.openxmlformats.org/officeDocument/2006/relationships/image" Target="../media/image420.png"/><Relationship Id="rId9" Type="http://schemas.openxmlformats.org/officeDocument/2006/relationships/image" Target="../media/image63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0.png"/><Relationship Id="rId3" Type="http://schemas.openxmlformats.org/officeDocument/2006/relationships/image" Target="../media/image480.png"/><Relationship Id="rId7" Type="http://schemas.openxmlformats.org/officeDocument/2006/relationships/image" Target="../media/image520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5" Type="http://schemas.openxmlformats.org/officeDocument/2006/relationships/image" Target="../media/image500.png"/><Relationship Id="rId4" Type="http://schemas.openxmlformats.org/officeDocument/2006/relationships/image" Target="../media/image49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D1538F-FDC2-4C81-8363-046FCCAB1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75" y="417438"/>
            <a:ext cx="9915525" cy="2314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B81E1A-32FD-42F8-AD38-579C5253DEB5}"/>
              </a:ext>
            </a:extLst>
          </p:cNvPr>
          <p:cNvSpPr txBox="1"/>
          <p:nvPr/>
        </p:nvSpPr>
        <p:spPr>
          <a:xfrm>
            <a:off x="3444536" y="5505342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000" dirty="0"/>
              <a:t>د. احمد سليمان عبدالله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0AD8-BAEF-48B9-BA42-05F26DB0B9FB}"/>
              </a:ext>
            </a:extLst>
          </p:cNvPr>
          <p:cNvSpPr txBox="1"/>
          <p:nvPr/>
        </p:nvSpPr>
        <p:spPr>
          <a:xfrm>
            <a:off x="3169326" y="4574665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7030A0"/>
                </a:solidFill>
              </a:rPr>
              <a:t>By Dr. Ahmed S. Abdullah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709EDD-71AA-4665-AC6D-9662839512F8}"/>
              </a:ext>
            </a:extLst>
          </p:cNvPr>
          <p:cNvSpPr/>
          <p:nvPr/>
        </p:nvSpPr>
        <p:spPr>
          <a:xfrm>
            <a:off x="3040934" y="3653279"/>
            <a:ext cx="6596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ItcKabel-Book"/>
              </a:rPr>
              <a:t>Nodal Voltage Method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5CFBA4-EB7F-4768-8A1D-6FD69A59F55E}"/>
              </a:ext>
            </a:extLst>
          </p:cNvPr>
          <p:cNvSpPr/>
          <p:nvPr/>
        </p:nvSpPr>
        <p:spPr>
          <a:xfrm>
            <a:off x="4459329" y="2732013"/>
            <a:ext cx="36090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C1000B"/>
                </a:solidFill>
                <a:latin typeface="ItcKabel-Book"/>
              </a:rPr>
              <a:t>DC Circuits</a:t>
            </a:r>
          </a:p>
        </p:txBody>
      </p:sp>
    </p:spTree>
    <p:extLst>
      <p:ext uri="{BB962C8B-B14F-4D97-AF65-F5344CB8AC3E}">
        <p14:creationId xmlns:p14="http://schemas.microsoft.com/office/powerpoint/2010/main" val="108514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2 :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81BA6-0C26-4B69-B361-38001A5533A5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E45D25-FA59-403E-8EF9-90C0F14C52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7584"/>
          <a:stretch/>
        </p:blipFill>
        <p:spPr>
          <a:xfrm>
            <a:off x="841832" y="3141735"/>
            <a:ext cx="3965790" cy="45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300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2 :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81BA6-0C26-4B69-B361-38001A5533A5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2D9EBEF-7657-42AC-880B-12D2C048F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32" y="3141735"/>
            <a:ext cx="3965790" cy="36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85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3B4F91-567D-42AE-8037-38914E2BF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65" y="2293066"/>
            <a:ext cx="3969866" cy="12536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2C59C84-7CE3-4B26-B53F-E2888B7E7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571" y="4051019"/>
            <a:ext cx="4548824" cy="130187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B7D82E8-E298-4247-9D2F-3AB860CC76DC}"/>
              </a:ext>
            </a:extLst>
          </p:cNvPr>
          <p:cNvSpPr/>
          <p:nvPr/>
        </p:nvSpPr>
        <p:spPr>
          <a:xfrm>
            <a:off x="690625" y="3576734"/>
            <a:ext cx="1306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producing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81F7973-FC81-45CE-96C5-5D325B924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32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/>
              <p:nvPr/>
            </p:nvSpPr>
            <p:spPr>
              <a:xfrm>
                <a:off x="886506" y="4410792"/>
                <a:ext cx="2751907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506" y="4410792"/>
                <a:ext cx="2751907" cy="617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/>
              <p:nvPr/>
            </p:nvSpPr>
            <p:spPr>
              <a:xfrm>
                <a:off x="504478" y="5203126"/>
                <a:ext cx="3235116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78" y="5203126"/>
                <a:ext cx="3235116" cy="617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BD7BE49-AAAB-4E41-862D-11B8FD0FE0AC}"/>
                  </a:ext>
                </a:extLst>
              </p:cNvPr>
              <p:cNvSpPr/>
              <p:nvPr/>
            </p:nvSpPr>
            <p:spPr>
              <a:xfrm>
                <a:off x="1105142" y="2188909"/>
                <a:ext cx="5593134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BD7BE49-AAAB-4E41-862D-11B8FD0FE0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42" y="2188909"/>
                <a:ext cx="5593134" cy="5588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24ACAC7-436C-43C4-B8F6-E53940B9338D}"/>
                  </a:ext>
                </a:extLst>
              </p:cNvPr>
              <p:cNvSpPr/>
              <p:nvPr/>
            </p:nvSpPr>
            <p:spPr>
              <a:xfrm>
                <a:off x="986520" y="2874787"/>
                <a:ext cx="633051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144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24ACAC7-436C-43C4-B8F6-E53940B933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2874787"/>
                <a:ext cx="6330516" cy="5588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9E0CBA-333C-4DC2-B628-A70F4E7ACAEC}"/>
                  </a:ext>
                </a:extLst>
              </p:cNvPr>
              <p:cNvSpPr/>
              <p:nvPr/>
            </p:nvSpPr>
            <p:spPr>
              <a:xfrm>
                <a:off x="986520" y="3563609"/>
                <a:ext cx="6676764" cy="5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168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48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9E0CBA-333C-4DC2-B628-A70F4E7ACA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3563609"/>
                <a:ext cx="6676764" cy="5524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EAFF43A2-A734-458E-A5C0-84268551EEF0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FF719B-AF88-4A58-B71C-65804C3A9AD1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6BC5D5-C53B-4825-8F4F-0851B39E740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4B6E0E-00B6-427F-ABDB-03CBAA2F6F47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EEFF9C6-6FD6-4DF2-A95A-7AFAB53E14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41235" y="2038841"/>
            <a:ext cx="2362200" cy="1057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852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/>
              <p:nvPr/>
            </p:nvSpPr>
            <p:spPr>
              <a:xfrm>
                <a:off x="1472432" y="2296646"/>
                <a:ext cx="14534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432" y="2296646"/>
                <a:ext cx="145347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/>
              <p:nvPr/>
            </p:nvSpPr>
            <p:spPr>
              <a:xfrm>
                <a:off x="1112822" y="2676690"/>
                <a:ext cx="18355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822" y="2676690"/>
                <a:ext cx="183550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EAFF43A2-A734-458E-A5C0-84268551EEF0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FF719B-AF88-4A58-B71C-65804C3A9AD1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6BC5D5-C53B-4825-8F4F-0851B39E740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4B6E0E-00B6-427F-ABDB-03CBAA2F6F47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AE48F1-435A-4EE0-B0B0-721655D1795E}"/>
              </a:ext>
            </a:extLst>
          </p:cNvPr>
          <p:cNvSpPr/>
          <p:nvPr/>
        </p:nvSpPr>
        <p:spPr>
          <a:xfrm>
            <a:off x="1108991" y="5008345"/>
            <a:ext cx="10587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Since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1</a:t>
            </a:r>
            <a:r>
              <a:rPr lang="en-US" sz="800" dirty="0">
                <a:latin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</a:rPr>
              <a:t>is greater than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</a:rPr>
              <a:t>, the current through </a:t>
            </a:r>
            <a:r>
              <a:rPr lang="en-US" b="1" i="1" dirty="0">
                <a:latin typeface="Times New Roman" panose="02020603050405020304" pitchFamily="18" charset="0"/>
              </a:rPr>
              <a:t>R</a:t>
            </a:r>
            <a:r>
              <a:rPr lang="en-US" sz="800" b="1" dirty="0">
                <a:latin typeface="Times New Roman" panose="02020603050405020304" pitchFamily="18" charset="0"/>
              </a:rPr>
              <a:t>3 </a:t>
            </a:r>
            <a:r>
              <a:rPr lang="en-US" sz="800" dirty="0">
                <a:latin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</a:rPr>
              <a:t>passes from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1 </a:t>
            </a:r>
            <a:r>
              <a:rPr lang="en-US" sz="800" dirty="0">
                <a:latin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</a:rPr>
              <a:t>to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</a:rPr>
              <a:t>Its value 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5A2A9A8-D443-4EF8-A07C-6E909C989EC9}"/>
                  </a:ext>
                </a:extLst>
              </p:cNvPr>
              <p:cNvSpPr/>
              <p:nvPr/>
            </p:nvSpPr>
            <p:spPr>
              <a:xfrm>
                <a:off x="1624832" y="3274671"/>
                <a:ext cx="298812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5A2A9A8-D443-4EF8-A07C-6E909C989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3274671"/>
                <a:ext cx="2988126" cy="6580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139742C3-2532-4D89-AB5C-4F3A17F2C2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324" y="1959742"/>
            <a:ext cx="6236676" cy="2743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B4E3C09-0718-4AED-AC9C-B56BF6C7583B}"/>
                  </a:ext>
                </a:extLst>
              </p:cNvPr>
              <p:cNvSpPr/>
              <p:nvPr/>
            </p:nvSpPr>
            <p:spPr>
              <a:xfrm>
                <a:off x="1624832" y="3952819"/>
                <a:ext cx="2998770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B4E3C09-0718-4AED-AC9C-B56BF6C758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3952819"/>
                <a:ext cx="2998770" cy="6580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3619A80-FD1B-498A-85A1-481B547DD0CD}"/>
                  </a:ext>
                </a:extLst>
              </p:cNvPr>
              <p:cNvSpPr/>
              <p:nvPr/>
            </p:nvSpPr>
            <p:spPr>
              <a:xfrm>
                <a:off x="1624832" y="5738987"/>
                <a:ext cx="4989507" cy="666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3619A80-FD1B-498A-85A1-481B547DD0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5738987"/>
                <a:ext cx="4989507" cy="6666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5E98BCFA-078B-401D-B9EE-94B52B9726A8}"/>
              </a:ext>
            </a:extLst>
          </p:cNvPr>
          <p:cNvSpPr/>
          <p:nvPr/>
        </p:nvSpPr>
        <p:spPr>
          <a:xfrm>
            <a:off x="1058065" y="4612998"/>
            <a:ext cx="6141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minus signs </a:t>
            </a:r>
            <a:r>
              <a:rPr lang="en-US" dirty="0">
                <a:latin typeface="Times New Roman" panose="02020603050405020304" pitchFamily="18" charset="0"/>
              </a:rPr>
              <a:t>indicate that the current has opposite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0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D692EF-EEFC-476C-B071-8D113596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755" y="2115423"/>
            <a:ext cx="602273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12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4F113-43BF-40C7-B1F6-1637307613FD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A23F3-A899-47EC-9302-39A4D8743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717" y="2395570"/>
            <a:ext cx="6025896" cy="277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1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10508-11C0-4F8C-8C78-AF3DD4B31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107" y="2166151"/>
            <a:ext cx="6013936" cy="3013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2C466C-047D-403E-BA4F-2FDC136918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877" b="75036"/>
          <a:stretch/>
        </p:blipFill>
        <p:spPr>
          <a:xfrm>
            <a:off x="788565" y="2166151"/>
            <a:ext cx="4333851" cy="7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01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10508-11C0-4F8C-8C78-AF3DD4B31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107" y="2166151"/>
            <a:ext cx="6013936" cy="3013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2C466C-047D-403E-BA4F-2FDC136918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990" b="55610"/>
          <a:stretch/>
        </p:blipFill>
        <p:spPr>
          <a:xfrm>
            <a:off x="788565" y="2166151"/>
            <a:ext cx="4422627" cy="126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68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10508-11C0-4F8C-8C78-AF3DD4B31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107" y="2166151"/>
            <a:ext cx="6013936" cy="3013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2C466C-047D-403E-BA4F-2FDC13691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565" y="2166151"/>
            <a:ext cx="4704425" cy="284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1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90472F-9B26-4947-93FA-5392BF04FE37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75D47B-8583-4D44-BACB-93C60717E009}"/>
              </a:ext>
            </a:extLst>
          </p:cNvPr>
          <p:cNvSpPr/>
          <p:nvPr/>
        </p:nvSpPr>
        <p:spPr>
          <a:xfrm>
            <a:off x="775317" y="112078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-Roman"/>
              </a:rPr>
              <a:t>Nodal voltage analysis applies </a:t>
            </a:r>
            <a:r>
              <a:rPr lang="en-US" b="1" dirty="0">
                <a:solidFill>
                  <a:srgbClr val="0070C0"/>
                </a:solidFill>
                <a:latin typeface="Times-Roman"/>
              </a:rPr>
              <a:t>KCL</a:t>
            </a:r>
            <a:r>
              <a:rPr lang="en-US" dirty="0">
                <a:latin typeface="Times-Roman"/>
              </a:rPr>
              <a:t> to find unknown voltages.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0966A-D6EA-4977-9C9D-419F1734ED55}"/>
              </a:ext>
            </a:extLst>
          </p:cNvPr>
          <p:cNvSpPr/>
          <p:nvPr/>
        </p:nvSpPr>
        <p:spPr>
          <a:xfrm>
            <a:off x="775317" y="1526702"/>
            <a:ext cx="64023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ItcKabel-Book"/>
              </a:rPr>
              <a:t>A </a:t>
            </a:r>
            <a:r>
              <a:rPr lang="en-US" dirty="0">
                <a:solidFill>
                  <a:srgbClr val="009E70"/>
                </a:solidFill>
                <a:latin typeface="ItcKabel-Medium"/>
              </a:rPr>
              <a:t>node </a:t>
            </a:r>
            <a:r>
              <a:rPr lang="en-US" dirty="0">
                <a:solidFill>
                  <a:srgbClr val="000000"/>
                </a:solidFill>
                <a:latin typeface="ItcKabel-Book"/>
              </a:rPr>
              <a:t>is the point of connection between two or more branches.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8CC4A0-0188-4AE2-9C0D-780DE3A04821}"/>
              </a:ext>
            </a:extLst>
          </p:cNvPr>
          <p:cNvSpPr/>
          <p:nvPr/>
        </p:nvSpPr>
        <p:spPr>
          <a:xfrm>
            <a:off x="704295" y="2090862"/>
            <a:ext cx="4833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The nodal voltage method is applied as follows:</a:t>
            </a:r>
            <a:endParaRPr lang="en-US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9CCA6F-16A6-48E8-936C-C6633053520F}"/>
              </a:ext>
            </a:extLst>
          </p:cNvPr>
          <p:cNvSpPr/>
          <p:nvPr/>
        </p:nvSpPr>
        <p:spPr>
          <a:xfrm>
            <a:off x="928488" y="2634201"/>
            <a:ext cx="9067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1 : </a:t>
            </a:r>
            <a:r>
              <a:rPr lang="en-US" b="1" dirty="0"/>
              <a:t>Convert each voltage source in the network to its equivalent current source.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79CB56-4EDA-47AF-B5D4-EA2B4C99DEA0}"/>
              </a:ext>
            </a:extLst>
          </p:cNvPr>
          <p:cNvSpPr/>
          <p:nvPr/>
        </p:nvSpPr>
        <p:spPr>
          <a:xfrm>
            <a:off x="928489" y="3194326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2 : </a:t>
            </a:r>
            <a:r>
              <a:rPr lang="en-US" b="1" dirty="0"/>
              <a:t>Determine the number of nodes within the network.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94C2FC-FD6D-4BF1-9B10-7BC7B34F3F9A}"/>
              </a:ext>
            </a:extLst>
          </p:cNvPr>
          <p:cNvSpPr/>
          <p:nvPr/>
        </p:nvSpPr>
        <p:spPr>
          <a:xfrm>
            <a:off x="928488" y="3736356"/>
            <a:ext cx="11263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3 : </a:t>
            </a:r>
            <a:r>
              <a:rPr lang="en-US" b="1" dirty="0"/>
              <a:t>Pick a reference node, and label each remaining node with a subscripted value of voltage: V1, V2, and so on.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F026F9-84E8-47C0-9E8E-0CC8EB699ABF}"/>
              </a:ext>
            </a:extLst>
          </p:cNvPr>
          <p:cNvSpPr/>
          <p:nvPr/>
        </p:nvSpPr>
        <p:spPr>
          <a:xfrm>
            <a:off x="928489" y="4346133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FD93CD-0A68-467F-8F7C-54BAA6522A69}"/>
              </a:ext>
            </a:extLst>
          </p:cNvPr>
          <p:cNvSpPr/>
          <p:nvPr/>
        </p:nvSpPr>
        <p:spPr>
          <a:xfrm>
            <a:off x="928488" y="4833121"/>
            <a:ext cx="11074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</a:p>
        </p:txBody>
      </p:sp>
    </p:spTree>
    <p:extLst>
      <p:ext uri="{BB962C8B-B14F-4D97-AF65-F5344CB8AC3E}">
        <p14:creationId xmlns:p14="http://schemas.microsoft.com/office/powerpoint/2010/main" val="3654032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10508-11C0-4F8C-8C78-AF3DD4B31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107" y="2166151"/>
            <a:ext cx="6013936" cy="3013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2C466C-047D-403E-BA4F-2FDC13691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565" y="2166151"/>
            <a:ext cx="4704425" cy="28449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FD68CEE-B092-487F-942D-3DE55B0E9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207" y="5728093"/>
            <a:ext cx="2690707" cy="7530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2640B83-F2E5-4F33-8C58-610FC11B177B}"/>
              </a:ext>
            </a:extLst>
          </p:cNvPr>
          <p:cNvSpPr/>
          <p:nvPr/>
        </p:nvSpPr>
        <p:spPr>
          <a:xfrm>
            <a:off x="788565" y="5105010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Resulting in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3855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8302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Solve the resulting equations to obtain the unknown node voltages.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51E2E29-EEAF-4FBE-A935-1309898E8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0734" y="1900342"/>
            <a:ext cx="2690707" cy="75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E54DCC-62C1-4777-9252-8E446A73E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766" y="3548831"/>
            <a:ext cx="6013936" cy="301358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8FBD6E8-9CF9-4470-BAD0-31452C98F462}"/>
              </a:ext>
            </a:extLst>
          </p:cNvPr>
          <p:cNvSpPr/>
          <p:nvPr/>
        </p:nvSpPr>
        <p:spPr>
          <a:xfrm>
            <a:off x="9215021" y="4545367"/>
            <a:ext cx="417251" cy="967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57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8302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Solve the resulting equations to obtain the unknown node voltages.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/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198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188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B51E2E29-EEAF-4FBE-A935-1309898E8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734" y="1900342"/>
            <a:ext cx="2690707" cy="75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E54DCC-62C1-4777-9252-8E446A73E0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766" y="3548831"/>
            <a:ext cx="6013936" cy="30135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4A8C7E4-6B07-49C9-9E6E-D67780EFB19C}"/>
              </a:ext>
            </a:extLst>
          </p:cNvPr>
          <p:cNvSpPr/>
          <p:nvPr/>
        </p:nvSpPr>
        <p:spPr>
          <a:xfrm>
            <a:off x="9215021" y="4545367"/>
            <a:ext cx="417251" cy="967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7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8302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Solve the resulting equations to obtain the unknown node voltages.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/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198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188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9C8B6-5531-4CA6-A3BA-985F448C4CA8}"/>
                  </a:ext>
                </a:extLst>
              </p:cNvPr>
              <p:cNvSpPr/>
              <p:nvPr/>
            </p:nvSpPr>
            <p:spPr>
              <a:xfrm>
                <a:off x="986520" y="2871146"/>
                <a:ext cx="6805004" cy="5543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33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240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207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9C8B6-5531-4CA6-A3BA-985F448C4C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2871146"/>
                <a:ext cx="6805004" cy="554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B51E2E29-EEAF-4FBE-A935-1309898E8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0734" y="1900342"/>
            <a:ext cx="2690707" cy="75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E54DCC-62C1-4777-9252-8E446A73E0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3766" y="3548831"/>
            <a:ext cx="6013936" cy="30135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4A8C7E4-6B07-49C9-9E6E-D67780EFB19C}"/>
              </a:ext>
            </a:extLst>
          </p:cNvPr>
          <p:cNvSpPr/>
          <p:nvPr/>
        </p:nvSpPr>
        <p:spPr>
          <a:xfrm>
            <a:off x="9215021" y="4545367"/>
            <a:ext cx="417251" cy="967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5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8302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Solve the resulting equations to obtain the unknown node voltages.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8CDA71-B3D3-4340-B439-C11F39E1CFC8}"/>
                  </a:ext>
                </a:extLst>
              </p:cNvPr>
              <p:cNvSpPr/>
              <p:nvPr/>
            </p:nvSpPr>
            <p:spPr>
              <a:xfrm>
                <a:off x="788565" y="3711677"/>
                <a:ext cx="3962431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188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101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8CDA71-B3D3-4340-B439-C11F39E1CF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65" y="3711677"/>
                <a:ext cx="3962431" cy="617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/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198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188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9C8B6-5531-4CA6-A3BA-985F448C4CA8}"/>
                  </a:ext>
                </a:extLst>
              </p:cNvPr>
              <p:cNvSpPr/>
              <p:nvPr/>
            </p:nvSpPr>
            <p:spPr>
              <a:xfrm>
                <a:off x="986520" y="2871146"/>
                <a:ext cx="6805004" cy="5543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33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240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207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9C8B6-5531-4CA6-A3BA-985F448C4C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2871146"/>
                <a:ext cx="6805004" cy="554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B51E2E29-EEAF-4FBE-A935-1309898E82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734" y="1900342"/>
            <a:ext cx="2690707" cy="75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E54DCC-62C1-4777-9252-8E446A73E0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766" y="3548831"/>
            <a:ext cx="6013936" cy="30135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4A8C7E4-6B07-49C9-9E6E-D67780EFB19C}"/>
              </a:ext>
            </a:extLst>
          </p:cNvPr>
          <p:cNvSpPr/>
          <p:nvPr/>
        </p:nvSpPr>
        <p:spPr>
          <a:xfrm>
            <a:off x="9215021" y="4545367"/>
            <a:ext cx="417251" cy="967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82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AC7748-390F-4313-8DF8-7078FC95803E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8D556F-0629-4649-A48F-FB22FA881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954" y="1903790"/>
            <a:ext cx="5029200" cy="373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94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AC7748-390F-4313-8DF8-7078FC95803E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8D556F-0629-4649-A48F-FB22FA881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954" y="1903790"/>
            <a:ext cx="5029200" cy="37332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97D2590-C115-4EF8-AD1D-93A06D630441}"/>
              </a:ext>
            </a:extLst>
          </p:cNvPr>
          <p:cNvSpPr/>
          <p:nvPr/>
        </p:nvSpPr>
        <p:spPr>
          <a:xfrm>
            <a:off x="10196052" y="2871019"/>
            <a:ext cx="845574" cy="7374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80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43C40A-3B0D-4085-8F42-15A8C1565320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2 : </a:t>
            </a:r>
            <a:r>
              <a:rPr lang="en-US" b="1" dirty="0"/>
              <a:t>Determine the number of nodes within the network.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C47031-DB97-4269-8B97-CCC170905C8A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08B87F-D192-4101-B7A0-80C5F4C4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867" y="1901694"/>
            <a:ext cx="5029200" cy="373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839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5B6CF2-B590-4773-BC4B-D080F375D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301" y="1904185"/>
            <a:ext cx="5029200" cy="3733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C26DBB-91DB-44D2-A928-07294B1955E2}"/>
              </a:ext>
            </a:extLst>
          </p:cNvPr>
          <p:cNvSpPr/>
          <p:nvPr/>
        </p:nvSpPr>
        <p:spPr>
          <a:xfrm>
            <a:off x="788565" y="1669509"/>
            <a:ext cx="8135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3 : </a:t>
            </a:r>
            <a:r>
              <a:rPr lang="en-US" b="1" dirty="0"/>
              <a:t>Pick a reference node and label each remaining node with a subscripted value of voltage: V1, V2, and V3.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1533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1FA57AEC-BCDC-47FF-A03F-95A94D0D9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301" y="1904185"/>
            <a:ext cx="5029200" cy="3733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B6C5A3-4C60-476F-96E2-3846B111C554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FB184-B9C0-480F-9BB6-1E0F2C7A3C7C}"/>
                  </a:ext>
                </a:extLst>
              </p:cNvPr>
              <p:cNvSpPr txBox="1"/>
              <p:nvPr/>
            </p:nvSpPr>
            <p:spPr>
              <a:xfrm>
                <a:off x="2192604" y="2764761"/>
                <a:ext cx="387734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FB184-B9C0-480F-9BB6-1E0F2C7A3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604" y="2764761"/>
                <a:ext cx="3877343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DD7A6C-1213-4FD8-A1DB-1DA18C7D4508}"/>
                  </a:ext>
                </a:extLst>
              </p:cNvPr>
              <p:cNvSpPr txBox="1"/>
              <p:nvPr/>
            </p:nvSpPr>
            <p:spPr>
              <a:xfrm>
                <a:off x="2211260" y="3483305"/>
                <a:ext cx="387734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DD7A6C-1213-4FD8-A1DB-1DA18C7D4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260" y="3483305"/>
                <a:ext cx="3877343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8DC712A-FFF6-4D3C-9D43-830D68A0F403}"/>
              </a:ext>
            </a:extLst>
          </p:cNvPr>
          <p:cNvCxnSpPr/>
          <p:nvPr/>
        </p:nvCxnSpPr>
        <p:spPr>
          <a:xfrm>
            <a:off x="1751263" y="4208106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04B2897-A107-4F20-BB88-E6C782F8921F}"/>
                  </a:ext>
                </a:extLst>
              </p:cNvPr>
              <p:cNvSpPr txBox="1"/>
              <p:nvPr/>
            </p:nvSpPr>
            <p:spPr>
              <a:xfrm>
                <a:off x="2643577" y="2049411"/>
                <a:ext cx="339003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04B2897-A107-4F20-BB88-E6C782F89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577" y="2049411"/>
                <a:ext cx="3390031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439756F9-E0A1-46BC-8E00-29329F7A2E82}"/>
              </a:ext>
            </a:extLst>
          </p:cNvPr>
          <p:cNvSpPr/>
          <p:nvPr/>
        </p:nvSpPr>
        <p:spPr>
          <a:xfrm>
            <a:off x="606396" y="2145662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1 : 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4CAB76-57E8-4189-9881-08E7C260EF87}"/>
              </a:ext>
            </a:extLst>
          </p:cNvPr>
          <p:cNvSpPr/>
          <p:nvPr/>
        </p:nvSpPr>
        <p:spPr>
          <a:xfrm>
            <a:off x="647944" y="2859836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2 : 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9F4987-960A-4ACB-9516-1E922B7B602A}"/>
              </a:ext>
            </a:extLst>
          </p:cNvPr>
          <p:cNvSpPr/>
          <p:nvPr/>
        </p:nvSpPr>
        <p:spPr>
          <a:xfrm>
            <a:off x="650470" y="3576263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3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5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A83303-D296-4F14-A83A-5FC9F1273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15" y="2057400"/>
            <a:ext cx="623668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16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C06E8AC0-99E2-43D3-8426-5C25A77DB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301" y="1904185"/>
            <a:ext cx="5029200" cy="3733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B6C5A3-4C60-476F-96E2-3846B111C554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FB184-B9C0-480F-9BB6-1E0F2C7A3C7C}"/>
                  </a:ext>
                </a:extLst>
              </p:cNvPr>
              <p:cNvSpPr txBox="1"/>
              <p:nvPr/>
            </p:nvSpPr>
            <p:spPr>
              <a:xfrm>
                <a:off x="606396" y="2764761"/>
                <a:ext cx="387734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B4FB184-B9C0-480F-9BB6-1E0F2C7A3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96" y="2764761"/>
                <a:ext cx="3877343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DD7A6C-1213-4FD8-A1DB-1DA18C7D4508}"/>
                  </a:ext>
                </a:extLst>
              </p:cNvPr>
              <p:cNvSpPr txBox="1"/>
              <p:nvPr/>
            </p:nvSpPr>
            <p:spPr>
              <a:xfrm>
                <a:off x="606396" y="3483305"/>
                <a:ext cx="387734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9DD7A6C-1213-4FD8-A1DB-1DA18C7D4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96" y="3483305"/>
                <a:ext cx="3877343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8DC712A-FFF6-4D3C-9D43-830D68A0F403}"/>
              </a:ext>
            </a:extLst>
          </p:cNvPr>
          <p:cNvCxnSpPr/>
          <p:nvPr/>
        </p:nvCxnSpPr>
        <p:spPr>
          <a:xfrm>
            <a:off x="495918" y="4161453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D838CA-F91E-4D17-A51F-9F36CC2BDD7A}"/>
                  </a:ext>
                </a:extLst>
              </p:cNvPr>
              <p:cNvSpPr txBox="1"/>
              <p:nvPr/>
            </p:nvSpPr>
            <p:spPr>
              <a:xfrm>
                <a:off x="606395" y="5140973"/>
                <a:ext cx="317734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D838CA-F91E-4D17-A51F-9F36CC2BD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95" y="5140973"/>
                <a:ext cx="317734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98A113-7BFC-46F8-A8C7-D4C0FEFEBCBE}"/>
                  </a:ext>
                </a:extLst>
              </p:cNvPr>
              <p:cNvSpPr txBox="1"/>
              <p:nvPr/>
            </p:nvSpPr>
            <p:spPr>
              <a:xfrm>
                <a:off x="597071" y="5959072"/>
                <a:ext cx="311431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98A113-7BFC-46F8-A8C7-D4C0FEFEB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71" y="5959072"/>
                <a:ext cx="3114314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04B2897-A107-4F20-BB88-E6C782F8921F}"/>
                  </a:ext>
                </a:extLst>
              </p:cNvPr>
              <p:cNvSpPr txBox="1"/>
              <p:nvPr/>
            </p:nvSpPr>
            <p:spPr>
              <a:xfrm>
                <a:off x="600171" y="2049411"/>
                <a:ext cx="339003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04B2897-A107-4F20-BB88-E6C782F89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71" y="2049411"/>
                <a:ext cx="3390031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29AA57-0729-4095-8695-F5826A245C7C}"/>
                  </a:ext>
                </a:extLst>
              </p:cNvPr>
              <p:cNvSpPr txBox="1"/>
              <p:nvPr/>
            </p:nvSpPr>
            <p:spPr>
              <a:xfrm>
                <a:off x="609500" y="4350981"/>
                <a:ext cx="298607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29AA57-0729-4095-8695-F5826A245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00" y="4350981"/>
                <a:ext cx="2986074" cy="6223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432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41049FE1-DAD9-485C-9889-A81EA1222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301" y="1904185"/>
            <a:ext cx="5029200" cy="3733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B6C5A3-4C60-476F-96E2-3846B111C554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65095E-5FC2-48B1-9B53-63018DA5DCF1}"/>
              </a:ext>
            </a:extLst>
          </p:cNvPr>
          <p:cNvCxnSpPr/>
          <p:nvPr/>
        </p:nvCxnSpPr>
        <p:spPr>
          <a:xfrm>
            <a:off x="604984" y="3993968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96121FA-823C-4EAE-A7C3-27E0AB84FC90}"/>
                  </a:ext>
                </a:extLst>
              </p:cNvPr>
              <p:cNvSpPr txBox="1"/>
              <p:nvPr/>
            </p:nvSpPr>
            <p:spPr>
              <a:xfrm>
                <a:off x="626692" y="2696814"/>
                <a:ext cx="317734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96121FA-823C-4EAE-A7C3-27E0AB84F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692" y="2696814"/>
                <a:ext cx="3177345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8DB3A57-049C-443B-A47C-221E7CC4425E}"/>
                  </a:ext>
                </a:extLst>
              </p:cNvPr>
              <p:cNvSpPr txBox="1"/>
              <p:nvPr/>
            </p:nvSpPr>
            <p:spPr>
              <a:xfrm>
                <a:off x="617368" y="3365624"/>
                <a:ext cx="315515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8DB3A57-049C-443B-A47C-221E7CC44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68" y="3365624"/>
                <a:ext cx="3155159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372684B-8430-4667-875D-660FD693C1DE}"/>
                  </a:ext>
                </a:extLst>
              </p:cNvPr>
              <p:cNvSpPr txBox="1"/>
              <p:nvPr/>
            </p:nvSpPr>
            <p:spPr>
              <a:xfrm>
                <a:off x="629797" y="2056115"/>
                <a:ext cx="298607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372684B-8430-4667-875D-660FD693C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97" y="2056115"/>
                <a:ext cx="2986074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0200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3EC8F9A-C1E9-4FF0-8D1F-53CFA491A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301" y="1904185"/>
            <a:ext cx="5029200" cy="3733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B6C5A3-4C60-476F-96E2-3846B111C554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8DC712A-FFF6-4D3C-9D43-830D68A0F403}"/>
              </a:ext>
            </a:extLst>
          </p:cNvPr>
          <p:cNvCxnSpPr/>
          <p:nvPr/>
        </p:nvCxnSpPr>
        <p:spPr>
          <a:xfrm>
            <a:off x="604984" y="3993968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D838CA-F91E-4D17-A51F-9F36CC2BDD7A}"/>
                  </a:ext>
                </a:extLst>
              </p:cNvPr>
              <p:cNvSpPr txBox="1"/>
              <p:nvPr/>
            </p:nvSpPr>
            <p:spPr>
              <a:xfrm>
                <a:off x="626692" y="2696814"/>
                <a:ext cx="317734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D838CA-F91E-4D17-A51F-9F36CC2BD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692" y="2696814"/>
                <a:ext cx="3177345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98A113-7BFC-46F8-A8C7-D4C0FEFEBCBE}"/>
                  </a:ext>
                </a:extLst>
              </p:cNvPr>
              <p:cNvSpPr txBox="1"/>
              <p:nvPr/>
            </p:nvSpPr>
            <p:spPr>
              <a:xfrm>
                <a:off x="617368" y="3365624"/>
                <a:ext cx="315515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98A113-7BFC-46F8-A8C7-D4C0FEFEB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68" y="3365624"/>
                <a:ext cx="3155159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29AA57-0729-4095-8695-F5826A245C7C}"/>
                  </a:ext>
                </a:extLst>
              </p:cNvPr>
              <p:cNvSpPr txBox="1"/>
              <p:nvPr/>
            </p:nvSpPr>
            <p:spPr>
              <a:xfrm>
                <a:off x="629797" y="2056115"/>
                <a:ext cx="298607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B29AA57-0729-4095-8695-F5826A245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97" y="2056115"/>
                <a:ext cx="2986074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9A06332-E92D-4925-8848-4825A13692B8}"/>
                  </a:ext>
                </a:extLst>
              </p:cNvPr>
              <p:cNvSpPr txBox="1"/>
              <p:nvPr/>
            </p:nvSpPr>
            <p:spPr>
              <a:xfrm>
                <a:off x="704448" y="5256519"/>
                <a:ext cx="332591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9A06332-E92D-4925-8848-4825A1369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48" y="5256519"/>
                <a:ext cx="3325910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BD90CF9-49AD-475F-9092-22F5A7E53F27}"/>
                  </a:ext>
                </a:extLst>
              </p:cNvPr>
              <p:cNvSpPr txBox="1"/>
              <p:nvPr/>
            </p:nvSpPr>
            <p:spPr>
              <a:xfrm>
                <a:off x="695124" y="5943985"/>
                <a:ext cx="332591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BD90CF9-49AD-475F-9092-22F5A7E53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24" y="5943985"/>
                <a:ext cx="3325910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980174-37D4-49C7-90FE-9152BA1235E7}"/>
                  </a:ext>
                </a:extLst>
              </p:cNvPr>
              <p:cNvSpPr txBox="1"/>
              <p:nvPr/>
            </p:nvSpPr>
            <p:spPr>
              <a:xfrm>
                <a:off x="884836" y="4578497"/>
                <a:ext cx="298607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980174-37D4-49C7-90FE-9152BA123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36" y="4578497"/>
                <a:ext cx="2986074" cy="6223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75CCC16B-F4DC-466B-8F3F-0B4A6740A07B}"/>
              </a:ext>
            </a:extLst>
          </p:cNvPr>
          <p:cNvSpPr txBox="1"/>
          <p:nvPr/>
        </p:nvSpPr>
        <p:spPr>
          <a:xfrm>
            <a:off x="704448" y="4022262"/>
            <a:ext cx="34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Rearrange, then:</a:t>
            </a:r>
          </a:p>
        </p:txBody>
      </p:sp>
    </p:spTree>
    <p:extLst>
      <p:ext uri="{BB962C8B-B14F-4D97-AF65-F5344CB8AC3E}">
        <p14:creationId xmlns:p14="http://schemas.microsoft.com/office/powerpoint/2010/main" val="3765718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6ED2C12-32C2-4E6B-B8C3-5C921F424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301" y="1904185"/>
            <a:ext cx="5029200" cy="37332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B6C5A3-4C60-476F-96E2-3846B111C554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8DC712A-FFF6-4D3C-9D43-830D68A0F403}"/>
              </a:ext>
            </a:extLst>
          </p:cNvPr>
          <p:cNvCxnSpPr/>
          <p:nvPr/>
        </p:nvCxnSpPr>
        <p:spPr>
          <a:xfrm>
            <a:off x="604984" y="4385852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9A06332-E92D-4925-8848-4825A13692B8}"/>
                  </a:ext>
                </a:extLst>
              </p:cNvPr>
              <p:cNvSpPr txBox="1"/>
              <p:nvPr/>
            </p:nvSpPr>
            <p:spPr>
              <a:xfrm>
                <a:off x="601879" y="2950965"/>
                <a:ext cx="332591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9A06332-E92D-4925-8848-4825A1369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79" y="2950965"/>
                <a:ext cx="3325910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BD90CF9-49AD-475F-9092-22F5A7E53F27}"/>
                  </a:ext>
                </a:extLst>
              </p:cNvPr>
              <p:cNvSpPr txBox="1"/>
              <p:nvPr/>
            </p:nvSpPr>
            <p:spPr>
              <a:xfrm>
                <a:off x="592555" y="3769064"/>
                <a:ext cx="332591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BD90CF9-49AD-475F-9092-22F5A7E53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55" y="3769064"/>
                <a:ext cx="3325910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980174-37D4-49C7-90FE-9152BA1235E7}"/>
                  </a:ext>
                </a:extLst>
              </p:cNvPr>
              <p:cNvSpPr txBox="1"/>
              <p:nvPr/>
            </p:nvSpPr>
            <p:spPr>
              <a:xfrm>
                <a:off x="716954" y="2160973"/>
                <a:ext cx="298607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980174-37D4-49C7-90FE-9152BA123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954" y="2160973"/>
                <a:ext cx="2986074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2E8AE8-7A16-4561-8459-F3F2E737C506}"/>
                  </a:ext>
                </a:extLst>
              </p:cNvPr>
              <p:cNvSpPr txBox="1"/>
              <p:nvPr/>
            </p:nvSpPr>
            <p:spPr>
              <a:xfrm>
                <a:off x="530350" y="5166893"/>
                <a:ext cx="2557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19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2E8AE8-7A16-4561-8459-F3F2E737C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0" y="5166893"/>
                <a:ext cx="2557110" cy="276999"/>
              </a:xfrm>
              <a:prstGeom prst="rect">
                <a:avLst/>
              </a:prstGeom>
              <a:blipFill>
                <a:blip r:embed="rId6"/>
                <a:stretch>
                  <a:fillRect r="-1671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38DE735-E15E-4E38-BB2B-12E161F805F9}"/>
                  </a:ext>
                </a:extLst>
              </p:cNvPr>
              <p:cNvSpPr txBox="1"/>
              <p:nvPr/>
            </p:nvSpPr>
            <p:spPr>
              <a:xfrm>
                <a:off x="637878" y="5557823"/>
                <a:ext cx="2480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38DE735-E15E-4E38-BB2B-12E161F80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78" y="5557823"/>
                <a:ext cx="2480166" cy="276999"/>
              </a:xfrm>
              <a:prstGeom prst="rect">
                <a:avLst/>
              </a:prstGeom>
              <a:blipFill>
                <a:blip r:embed="rId7"/>
                <a:stretch>
                  <a:fillRect l="-246" r="-197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AC9589-7257-45FF-A1EB-4C72CBB67D56}"/>
                  </a:ext>
                </a:extLst>
              </p:cNvPr>
              <p:cNvSpPr txBox="1"/>
              <p:nvPr/>
            </p:nvSpPr>
            <p:spPr>
              <a:xfrm>
                <a:off x="908468" y="4725642"/>
                <a:ext cx="22044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AC9589-7257-45FF-A1EB-4C72CBB67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468" y="4725642"/>
                <a:ext cx="2204450" cy="276999"/>
              </a:xfrm>
              <a:prstGeom prst="rect">
                <a:avLst/>
              </a:prstGeom>
              <a:blipFill>
                <a:blip r:embed="rId8"/>
                <a:stretch>
                  <a:fillRect l="-1934" r="-221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3939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0D4EDB-9971-476F-906F-4401F3120392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6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A19A56-3F09-4AD6-ABB9-ACA4C54860E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43075-5656-4A6E-801B-CE404D8C29C6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13DDCE7-73C6-4691-8E87-660E121A5D27}"/>
                  </a:ext>
                </a:extLst>
              </p:cNvPr>
              <p:cNvSpPr txBox="1"/>
              <p:nvPr/>
            </p:nvSpPr>
            <p:spPr>
              <a:xfrm>
                <a:off x="788565" y="2388496"/>
                <a:ext cx="2850973" cy="737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=171  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13DDCE7-73C6-4691-8E87-660E121A5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65" y="2388496"/>
                <a:ext cx="2850973" cy="737189"/>
              </a:xfrm>
              <a:prstGeom prst="rect">
                <a:avLst/>
              </a:prstGeom>
              <a:blipFill>
                <a:blip r:embed="rId2"/>
                <a:stretch>
                  <a:fillRect r="-4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8EBA01-C257-4396-B9EE-BAF15AD07CEA}"/>
                  </a:ext>
                </a:extLst>
              </p:cNvPr>
              <p:cNvSpPr txBox="1"/>
              <p:nvPr/>
            </p:nvSpPr>
            <p:spPr>
              <a:xfrm>
                <a:off x="631725" y="3343059"/>
                <a:ext cx="2604046" cy="737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=720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8EBA01-C257-4396-B9EE-BAF15AD07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725" y="3343059"/>
                <a:ext cx="2604046" cy="737189"/>
              </a:xfrm>
              <a:prstGeom prst="rect">
                <a:avLst/>
              </a:prstGeom>
              <a:blipFill>
                <a:blip r:embed="rId3"/>
                <a:stretch>
                  <a:fillRect r="-4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622CACB1-9E1F-4EAC-B65C-30A1482B80D0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2B818F9-4BF2-4339-9D89-C40851BE3927}"/>
                  </a:ext>
                </a:extLst>
              </p:cNvPr>
              <p:cNvSpPr/>
              <p:nvPr/>
            </p:nvSpPr>
            <p:spPr>
              <a:xfrm>
                <a:off x="630933" y="5414154"/>
                <a:ext cx="2843792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171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2B818F9-4BF2-4339-9D89-C40851BE39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3" y="5414154"/>
                <a:ext cx="2843792" cy="6117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F856E43-A5EF-4B28-82CA-1BAE87A98E7F}"/>
                  </a:ext>
                </a:extLst>
              </p:cNvPr>
              <p:cNvSpPr/>
              <p:nvPr/>
            </p:nvSpPr>
            <p:spPr>
              <a:xfrm>
                <a:off x="248905" y="6206488"/>
                <a:ext cx="3236527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648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171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F856E43-A5EF-4B28-82CA-1BAE87A98E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05" y="6206488"/>
                <a:ext cx="3236527" cy="6117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787F48-6709-4187-874E-CB7DED032359}"/>
                  </a:ext>
                </a:extLst>
              </p:cNvPr>
              <p:cNvSpPr txBox="1"/>
              <p:nvPr/>
            </p:nvSpPr>
            <p:spPr>
              <a:xfrm>
                <a:off x="631725" y="4332757"/>
                <a:ext cx="2604046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=648 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787F48-6709-4187-874E-CB7DED032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725" y="4332757"/>
                <a:ext cx="2604046" cy="732573"/>
              </a:xfrm>
              <a:prstGeom prst="rect">
                <a:avLst/>
              </a:prstGeom>
              <a:blipFill>
                <a:blip r:embed="rId6"/>
                <a:stretch>
                  <a:fillRect r="-4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B2340D-DC7A-4200-A71B-3D4FFEA665E8}"/>
                  </a:ext>
                </a:extLst>
              </p:cNvPr>
              <p:cNvSpPr txBox="1"/>
              <p:nvPr/>
            </p:nvSpPr>
            <p:spPr>
              <a:xfrm>
                <a:off x="9123844" y="2341592"/>
                <a:ext cx="2557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19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B2340D-DC7A-4200-A71B-3D4FFEA66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3844" y="2341592"/>
                <a:ext cx="2557110" cy="276999"/>
              </a:xfrm>
              <a:prstGeom prst="rect">
                <a:avLst/>
              </a:prstGeom>
              <a:blipFill>
                <a:blip r:embed="rId7"/>
                <a:stretch>
                  <a:fillRect l="-239" r="-1671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5226B16-DD48-4B9D-8257-238C22D1B11E}"/>
                  </a:ext>
                </a:extLst>
              </p:cNvPr>
              <p:cNvSpPr txBox="1"/>
              <p:nvPr/>
            </p:nvSpPr>
            <p:spPr>
              <a:xfrm>
                <a:off x="9231372" y="2732522"/>
                <a:ext cx="2480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13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5226B16-DD48-4B9D-8257-238C22D1B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372" y="2732522"/>
                <a:ext cx="2480166" cy="276999"/>
              </a:xfrm>
              <a:prstGeom prst="rect">
                <a:avLst/>
              </a:prstGeom>
              <a:blipFill>
                <a:blip r:embed="rId8"/>
                <a:stretch>
                  <a:fillRect r="-1966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E0CF152-4612-4E17-A20D-675F9BC84AE7}"/>
                  </a:ext>
                </a:extLst>
              </p:cNvPr>
              <p:cNvSpPr txBox="1"/>
              <p:nvPr/>
            </p:nvSpPr>
            <p:spPr>
              <a:xfrm>
                <a:off x="9408655" y="1900341"/>
                <a:ext cx="22044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E0CF152-4612-4E17-A20D-675F9BC84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655" y="1900341"/>
                <a:ext cx="2204450" cy="276999"/>
              </a:xfrm>
              <a:prstGeom prst="rect">
                <a:avLst/>
              </a:prstGeom>
              <a:blipFill>
                <a:blip r:embed="rId9"/>
                <a:stretch>
                  <a:fillRect l="-1934" r="-221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AE7ADBE-50A7-4B9B-8169-82DDD58F0A78}"/>
                  </a:ext>
                </a:extLst>
              </p:cNvPr>
              <p:cNvSpPr/>
              <p:nvPr/>
            </p:nvSpPr>
            <p:spPr>
              <a:xfrm>
                <a:off x="5660636" y="6296487"/>
                <a:ext cx="39710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AE7ADBE-50A7-4B9B-8169-82DDD58F0A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636" y="6296487"/>
                <a:ext cx="397108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718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79654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5DC823-3005-44A7-A510-78A06E0ECF45}"/>
              </a:ext>
            </a:extLst>
          </p:cNvPr>
          <p:cNvSpPr/>
          <p:nvPr/>
        </p:nvSpPr>
        <p:spPr>
          <a:xfrm>
            <a:off x="994969" y="3017326"/>
            <a:ext cx="313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In Figure shown, for example,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995B01-2081-4445-88DA-07CE76CF1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521" y="2370402"/>
            <a:ext cx="5029200" cy="373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313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5DC823-3005-44A7-A510-78A06E0ECF45}"/>
              </a:ext>
            </a:extLst>
          </p:cNvPr>
          <p:cNvSpPr/>
          <p:nvPr/>
        </p:nvSpPr>
        <p:spPr>
          <a:xfrm>
            <a:off x="994969" y="3017326"/>
            <a:ext cx="313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In Figure shown, for example,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CB5D34-A0D2-4305-9DA8-63AA46D9B40A}"/>
              </a:ext>
            </a:extLst>
          </p:cNvPr>
          <p:cNvSpPr/>
          <p:nvPr/>
        </p:nvSpPr>
        <p:spPr>
          <a:xfrm>
            <a:off x="994969" y="3475609"/>
            <a:ext cx="4790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-Roman"/>
              </a:rPr>
              <a:t>In this circuit, we have 3 node voltages: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/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              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,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blipFill>
                <a:blip r:embed="rId2"/>
                <a:stretch>
                  <a:fillRect t="-2222" r="-103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C3422FF6-0924-4CFE-9DF9-5FA1C6597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521" y="2370402"/>
            <a:ext cx="5029200" cy="373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989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5DC823-3005-44A7-A510-78A06E0ECF45}"/>
              </a:ext>
            </a:extLst>
          </p:cNvPr>
          <p:cNvSpPr/>
          <p:nvPr/>
        </p:nvSpPr>
        <p:spPr>
          <a:xfrm>
            <a:off x="994969" y="3017326"/>
            <a:ext cx="313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In Figure shown, for example,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B62106-D5F8-46E2-B3A8-5864971488F6}"/>
                  </a:ext>
                </a:extLst>
              </p:cNvPr>
              <p:cNvSpPr txBox="1"/>
              <p:nvPr/>
            </p:nvSpPr>
            <p:spPr>
              <a:xfrm>
                <a:off x="1083745" y="4511399"/>
                <a:ext cx="1885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𝒃𝒖𝒕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B62106-D5F8-46E2-B3A8-586497148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45" y="4511399"/>
                <a:ext cx="1885068" cy="276999"/>
              </a:xfrm>
              <a:prstGeom prst="rect">
                <a:avLst/>
              </a:prstGeom>
              <a:blipFill>
                <a:blip r:embed="rId2"/>
                <a:stretch>
                  <a:fillRect l="-2913" r="-2589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B9E07BE-D16A-4DAF-A6EF-9A832A838E77}"/>
              </a:ext>
            </a:extLst>
          </p:cNvPr>
          <p:cNvSpPr/>
          <p:nvPr/>
        </p:nvSpPr>
        <p:spPr>
          <a:xfrm>
            <a:off x="864094" y="49114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imes-Roman"/>
              </a:rPr>
              <a:t>Thus, our analysis is somewhat simplified by this knowledge of the voltage at this node.</a:t>
            </a:r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CB5D34-A0D2-4305-9DA8-63AA46D9B40A}"/>
              </a:ext>
            </a:extLst>
          </p:cNvPr>
          <p:cNvSpPr/>
          <p:nvPr/>
        </p:nvSpPr>
        <p:spPr>
          <a:xfrm>
            <a:off x="994969" y="3475609"/>
            <a:ext cx="4790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-Roman"/>
              </a:rPr>
              <a:t>In this circuit, we have 3 node voltages: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/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            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,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blipFill>
                <a:blip r:embed="rId3"/>
                <a:stretch>
                  <a:fillRect t="-2222" r="-103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E2F3E57D-A5AC-4CD4-9146-438EB09465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521" y="2370402"/>
            <a:ext cx="5029200" cy="373326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8126B34-22A4-4C3E-850C-C69BD9983B31}"/>
              </a:ext>
            </a:extLst>
          </p:cNvPr>
          <p:cNvSpPr/>
          <p:nvPr/>
        </p:nvSpPr>
        <p:spPr>
          <a:xfrm>
            <a:off x="7013359" y="3080551"/>
            <a:ext cx="1065321" cy="30969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76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B62106-D5F8-46E2-B3A8-5864971488F6}"/>
                  </a:ext>
                </a:extLst>
              </p:cNvPr>
              <p:cNvSpPr txBox="1"/>
              <p:nvPr/>
            </p:nvSpPr>
            <p:spPr>
              <a:xfrm>
                <a:off x="737906" y="2315544"/>
                <a:ext cx="1885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𝒃𝒖𝒕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B62106-D5F8-46E2-B3A8-586497148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06" y="2315544"/>
                <a:ext cx="1885068" cy="276999"/>
              </a:xfrm>
              <a:prstGeom prst="rect">
                <a:avLst/>
              </a:prstGeom>
              <a:blipFill>
                <a:blip r:embed="rId2"/>
                <a:stretch>
                  <a:fillRect l="-2589" t="-2222" r="-291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15CB5D34-A0D2-4305-9DA8-63AA46D9B40A}"/>
              </a:ext>
            </a:extLst>
          </p:cNvPr>
          <p:cNvSpPr/>
          <p:nvPr/>
        </p:nvSpPr>
        <p:spPr>
          <a:xfrm>
            <a:off x="761704" y="1553945"/>
            <a:ext cx="4790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-Roman"/>
              </a:rPr>
              <a:t>In this circuit, we have 3 node voltages: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/>
              <p:nvPr/>
            </p:nvSpPr>
            <p:spPr>
              <a:xfrm>
                <a:off x="495918" y="1946508"/>
                <a:ext cx="2369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            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,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18" y="1946508"/>
                <a:ext cx="2369045" cy="276999"/>
              </a:xfrm>
              <a:prstGeom prst="rect">
                <a:avLst/>
              </a:prstGeom>
              <a:blipFill>
                <a:blip r:embed="rId3"/>
                <a:stretch>
                  <a:fillRect r="-771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BC98242-0CC1-4CF8-93FA-33A02ACBFE69}"/>
                  </a:ext>
                </a:extLst>
              </p:cNvPr>
              <p:cNvSpPr txBox="1"/>
              <p:nvPr/>
            </p:nvSpPr>
            <p:spPr>
              <a:xfrm>
                <a:off x="606396" y="2942051"/>
                <a:ext cx="387734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BC98242-0CC1-4CF8-93FA-33A02ACBF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96" y="2942051"/>
                <a:ext cx="3877343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C888E1A-FA7C-4DB4-BEA7-9DCA48F73715}"/>
                  </a:ext>
                </a:extLst>
              </p:cNvPr>
              <p:cNvSpPr txBox="1"/>
              <p:nvPr/>
            </p:nvSpPr>
            <p:spPr>
              <a:xfrm>
                <a:off x="606396" y="3660595"/>
                <a:ext cx="387734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C888E1A-FA7C-4DB4-BEA7-9DCA48F73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96" y="3660595"/>
                <a:ext cx="3877343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C938C-DE39-4434-9A84-4BDB784B745E}"/>
              </a:ext>
            </a:extLst>
          </p:cNvPr>
          <p:cNvCxnSpPr/>
          <p:nvPr/>
        </p:nvCxnSpPr>
        <p:spPr>
          <a:xfrm>
            <a:off x="495918" y="4478694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FCAAF1-519D-46C4-9247-44911F3BDF5E}"/>
                  </a:ext>
                </a:extLst>
              </p:cNvPr>
              <p:cNvSpPr txBox="1"/>
              <p:nvPr/>
            </p:nvSpPr>
            <p:spPr>
              <a:xfrm>
                <a:off x="606395" y="4674444"/>
                <a:ext cx="315515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FCAAF1-519D-46C4-9247-44911F3BD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95" y="4674444"/>
                <a:ext cx="3155159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35493ED-7DF8-4E24-80DC-61CEE1596EE7}"/>
                  </a:ext>
                </a:extLst>
              </p:cNvPr>
              <p:cNvSpPr txBox="1"/>
              <p:nvPr/>
            </p:nvSpPr>
            <p:spPr>
              <a:xfrm>
                <a:off x="597071" y="5492543"/>
                <a:ext cx="315515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35493ED-7DF8-4E24-80DC-61CEE1596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71" y="5492543"/>
                <a:ext cx="3155159" cy="6223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6502EA78-4773-41EB-8591-D0C23C3AA3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81521" y="2370402"/>
            <a:ext cx="5029200" cy="373326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E79F2D0-6958-4A47-8ACC-630A16C6FF1A}"/>
              </a:ext>
            </a:extLst>
          </p:cNvPr>
          <p:cNvSpPr/>
          <p:nvPr/>
        </p:nvSpPr>
        <p:spPr>
          <a:xfrm>
            <a:off x="7013359" y="3080551"/>
            <a:ext cx="1065321" cy="30969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1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42C5E-1F37-4F52-AF6A-15AFBFA5E4D5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F1BCB6-DF0D-4B8F-995F-441F9465DFDA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2 : </a:t>
            </a:r>
            <a:r>
              <a:rPr lang="en-US" b="1" dirty="0"/>
              <a:t>Determine the number of nodes within the network.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0C5CAF-95A0-4726-B58F-D80111546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254" y="2058204"/>
            <a:ext cx="6236208" cy="274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842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DC938C-DE39-4434-9A84-4BDB784B745E}"/>
              </a:ext>
            </a:extLst>
          </p:cNvPr>
          <p:cNvCxnSpPr/>
          <p:nvPr/>
        </p:nvCxnSpPr>
        <p:spPr>
          <a:xfrm>
            <a:off x="691861" y="3080551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FCAAF1-519D-46C4-9247-44911F3BDF5E}"/>
                  </a:ext>
                </a:extLst>
              </p:cNvPr>
              <p:cNvSpPr txBox="1"/>
              <p:nvPr/>
            </p:nvSpPr>
            <p:spPr>
              <a:xfrm>
                <a:off x="820999" y="1331640"/>
                <a:ext cx="315515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FCAAF1-519D-46C4-9247-44911F3BD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999" y="1331640"/>
                <a:ext cx="3155159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35493ED-7DF8-4E24-80DC-61CEE1596EE7}"/>
                  </a:ext>
                </a:extLst>
              </p:cNvPr>
              <p:cNvSpPr txBox="1"/>
              <p:nvPr/>
            </p:nvSpPr>
            <p:spPr>
              <a:xfrm>
                <a:off x="811675" y="2149739"/>
                <a:ext cx="315515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35493ED-7DF8-4E24-80DC-61CEE1596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75" y="2149739"/>
                <a:ext cx="3155159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C5D7A12-E437-40F8-8E32-7480CA304982}"/>
              </a:ext>
            </a:extLst>
          </p:cNvPr>
          <p:cNvCxnSpPr/>
          <p:nvPr/>
        </p:nvCxnSpPr>
        <p:spPr>
          <a:xfrm>
            <a:off x="573670" y="5005764"/>
            <a:ext cx="38334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E7727AE-C532-4EFE-AE7A-E5BB0B2D88BB}"/>
                  </a:ext>
                </a:extLst>
              </p:cNvPr>
              <p:cNvSpPr txBox="1"/>
              <p:nvPr/>
            </p:nvSpPr>
            <p:spPr>
              <a:xfrm>
                <a:off x="702808" y="3256853"/>
                <a:ext cx="219143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E7727AE-C532-4EFE-AE7A-E5BB0B2D88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08" y="3256853"/>
                <a:ext cx="2191434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5479D96-A08A-4D92-8B33-73029B38458B}"/>
                  </a:ext>
                </a:extLst>
              </p:cNvPr>
              <p:cNvSpPr txBox="1"/>
              <p:nvPr/>
            </p:nvSpPr>
            <p:spPr>
              <a:xfrm>
                <a:off x="693484" y="4074952"/>
                <a:ext cx="231967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5479D96-A08A-4D92-8B33-73029B384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84" y="4074952"/>
                <a:ext cx="2319673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F113C0-AAB1-4A41-BA70-6E06EB4E7F81}"/>
                  </a:ext>
                </a:extLst>
              </p:cNvPr>
              <p:cNvSpPr txBox="1"/>
              <p:nvPr/>
            </p:nvSpPr>
            <p:spPr>
              <a:xfrm>
                <a:off x="820999" y="5197410"/>
                <a:ext cx="176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/>
                  <a:t>19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120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F113C0-AAB1-4A41-BA70-6E06EB4E7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999" y="5197410"/>
                <a:ext cx="1765996" cy="276999"/>
              </a:xfrm>
              <a:prstGeom prst="rect">
                <a:avLst/>
              </a:prstGeom>
              <a:blipFill>
                <a:blip r:embed="rId7"/>
                <a:stretch>
                  <a:fillRect l="-8304" t="-28889" r="-3806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15D840-5AC8-4443-8B18-4A11823049AA}"/>
                  </a:ext>
                </a:extLst>
              </p:cNvPr>
              <p:cNvSpPr txBox="1"/>
              <p:nvPr/>
            </p:nvSpPr>
            <p:spPr>
              <a:xfrm>
                <a:off x="760822" y="5665915"/>
                <a:ext cx="17195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/>
                  <a:t>-4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13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15D840-5AC8-4443-8B18-4A1182304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22" y="5665915"/>
                <a:ext cx="1719510" cy="276999"/>
              </a:xfrm>
              <a:prstGeom prst="rect">
                <a:avLst/>
              </a:prstGeom>
              <a:blipFill>
                <a:blip r:embed="rId8"/>
                <a:stretch>
                  <a:fillRect l="-8511" t="-28261" r="-4255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13ACADB9-64A3-40AF-A454-0CB90C903D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81521" y="2370402"/>
            <a:ext cx="5029200" cy="373326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3F3B337-C1F2-4E5C-8DE2-0B9FDCB2AD01}"/>
              </a:ext>
            </a:extLst>
          </p:cNvPr>
          <p:cNvSpPr/>
          <p:nvPr/>
        </p:nvSpPr>
        <p:spPr>
          <a:xfrm>
            <a:off x="7013359" y="3080551"/>
            <a:ext cx="1065321" cy="30969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308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F113C0-AAB1-4A41-BA70-6E06EB4E7F81}"/>
                  </a:ext>
                </a:extLst>
              </p:cNvPr>
              <p:cNvSpPr txBox="1"/>
              <p:nvPr/>
            </p:nvSpPr>
            <p:spPr>
              <a:xfrm>
                <a:off x="9937007" y="1207844"/>
                <a:ext cx="176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/>
                  <a:t>19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120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F113C0-AAB1-4A41-BA70-6E06EB4E7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7007" y="1207844"/>
                <a:ext cx="1765996" cy="276999"/>
              </a:xfrm>
              <a:prstGeom prst="rect">
                <a:avLst/>
              </a:prstGeom>
              <a:blipFill>
                <a:blip r:embed="rId2"/>
                <a:stretch>
                  <a:fillRect l="-7931" t="-28261" r="-3793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15D840-5AC8-4443-8B18-4A11823049AA}"/>
                  </a:ext>
                </a:extLst>
              </p:cNvPr>
              <p:cNvSpPr txBox="1"/>
              <p:nvPr/>
            </p:nvSpPr>
            <p:spPr>
              <a:xfrm>
                <a:off x="9876830" y="1676349"/>
                <a:ext cx="17195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/>
                  <a:t>-4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13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15D840-5AC8-4443-8B18-4A1182304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830" y="1676349"/>
                <a:ext cx="1719510" cy="276999"/>
              </a:xfrm>
              <a:prstGeom prst="rect">
                <a:avLst/>
              </a:prstGeom>
              <a:blipFill>
                <a:blip r:embed="rId3"/>
                <a:stretch>
                  <a:fillRect l="-8156" t="-28889" r="-4610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CD1A431-E75E-4EC3-B7CF-AB5CB34EEF1B}"/>
                  </a:ext>
                </a:extLst>
              </p:cNvPr>
              <p:cNvSpPr/>
              <p:nvPr/>
            </p:nvSpPr>
            <p:spPr>
              <a:xfrm>
                <a:off x="643910" y="3706726"/>
                <a:ext cx="29720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231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79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CD1A431-E75E-4EC3-B7CF-AB5CB34EEF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10" y="3706726"/>
                <a:ext cx="2972032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86DECDE-3118-412D-920D-FDCA74A3C8D7}"/>
                  </a:ext>
                </a:extLst>
              </p:cNvPr>
              <p:cNvSpPr/>
              <p:nvPr/>
            </p:nvSpPr>
            <p:spPr>
              <a:xfrm>
                <a:off x="261882" y="4499060"/>
                <a:ext cx="329744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231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01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86DECDE-3118-412D-920D-FDCA74A3C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82" y="4499060"/>
                <a:ext cx="3297441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5A9B599-498D-438F-8786-AF57A30ED5C7}"/>
                  </a:ext>
                </a:extLst>
              </p:cNvPr>
              <p:cNvSpPr/>
              <p:nvPr/>
            </p:nvSpPr>
            <p:spPr>
              <a:xfrm>
                <a:off x="862546" y="1484843"/>
                <a:ext cx="6317692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247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5A9B599-498D-438F-8786-AF57A30ED5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546" y="1484843"/>
                <a:ext cx="6317692" cy="5588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0C0E6F4-BD0C-4387-9C71-A6BE3829DADC}"/>
                  </a:ext>
                </a:extLst>
              </p:cNvPr>
              <p:cNvSpPr/>
              <p:nvPr/>
            </p:nvSpPr>
            <p:spPr>
              <a:xfrm>
                <a:off x="814456" y="2172193"/>
                <a:ext cx="702134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120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1560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1800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0C0E6F4-BD0C-4387-9C71-A6BE3829DA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56" y="2172193"/>
                <a:ext cx="7021346" cy="5588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EDBDE4A-1164-4A23-9200-4E1338C32284}"/>
                  </a:ext>
                </a:extLst>
              </p:cNvPr>
              <p:cNvSpPr/>
              <p:nvPr/>
            </p:nvSpPr>
            <p:spPr>
              <a:xfrm>
                <a:off x="809576" y="2871838"/>
                <a:ext cx="6841809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120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1140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480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1620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EDBDE4A-1164-4A23-9200-4E1338C322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76" y="2871838"/>
                <a:ext cx="6841809" cy="5588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6882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E88B2A-64F0-4526-8D99-29A1A81AD206}"/>
              </a:ext>
            </a:extLst>
          </p:cNvPr>
          <p:cNvSpPr txBox="1"/>
          <p:nvPr/>
        </p:nvSpPr>
        <p:spPr>
          <a:xfrm>
            <a:off x="4910831" y="443884"/>
            <a:ext cx="233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7030A0"/>
                </a:solidFill>
              </a:rPr>
              <a:t>References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7241B1-AA15-442D-A2BE-C31289CBDD90}"/>
              </a:ext>
            </a:extLst>
          </p:cNvPr>
          <p:cNvSpPr/>
          <p:nvPr/>
        </p:nvSpPr>
        <p:spPr>
          <a:xfrm>
            <a:off x="1185168" y="1800818"/>
            <a:ext cx="10098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Boylestad</a:t>
            </a:r>
            <a:r>
              <a:rPr lang="en-US" sz="2400" b="1" dirty="0"/>
              <a:t>, Robert L. </a:t>
            </a:r>
            <a:r>
              <a:rPr lang="en-US" sz="2400" b="1" i="1" dirty="0"/>
              <a:t>Introductory circuit analysis</a:t>
            </a:r>
            <a:r>
              <a:rPr lang="en-US" sz="2400" b="1" dirty="0"/>
              <a:t>. Pearson Education, 2010.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68A5D0-1FAF-4505-AB35-A3ECD1140E67}"/>
              </a:ext>
            </a:extLst>
          </p:cNvPr>
          <p:cNvSpPr/>
          <p:nvPr/>
        </p:nvSpPr>
        <p:spPr>
          <a:xfrm>
            <a:off x="1185169" y="2556743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/>
              <a:t>Robbins, Allan H., and Wilhelm C. Miller. Circuit analysis: Theory and practice. Cengage Learning, 2012.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98FEED-4CC4-46CC-B3DF-9C702135687D}"/>
              </a:ext>
            </a:extLst>
          </p:cNvPr>
          <p:cNvSpPr/>
          <p:nvPr/>
        </p:nvSpPr>
        <p:spPr>
          <a:xfrm>
            <a:off x="1185168" y="3682000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Sadiku</a:t>
            </a:r>
            <a:r>
              <a:rPr lang="en-US" sz="2400" b="1" dirty="0"/>
              <a:t>, Matthew NO, and </a:t>
            </a:r>
            <a:r>
              <a:rPr lang="en-US" sz="2400" b="1" dirty="0" err="1"/>
              <a:t>Chales</a:t>
            </a:r>
            <a:r>
              <a:rPr lang="en-US" sz="2400" b="1" dirty="0"/>
              <a:t> K. Alexander. Fundamentals of electric circuits. McGraw-Hill Higher Education, 2007.</a:t>
            </a:r>
          </a:p>
        </p:txBody>
      </p:sp>
    </p:spTree>
    <p:extLst>
      <p:ext uri="{BB962C8B-B14F-4D97-AF65-F5344CB8AC3E}">
        <p14:creationId xmlns:p14="http://schemas.microsoft.com/office/powerpoint/2010/main" val="301578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42C5E-1F37-4F52-AF6A-15AFBFA5E4D5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F1BCB6-DF0D-4B8F-995F-441F9465DFDA}"/>
              </a:ext>
            </a:extLst>
          </p:cNvPr>
          <p:cNvSpPr/>
          <p:nvPr/>
        </p:nvSpPr>
        <p:spPr>
          <a:xfrm>
            <a:off x="788565" y="1669509"/>
            <a:ext cx="8135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3 : </a:t>
            </a:r>
            <a:r>
              <a:rPr lang="en-US" b="1" dirty="0"/>
              <a:t>Pick a reference node, and label each remaining node with a subscripted value of voltage: V1, V2, and so on.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C44DC1-A82B-49B0-8465-F3460FA77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204" y="2056597"/>
            <a:ext cx="622603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7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9D6FDE2-82D4-4BE3-9004-828A7976E51A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359608-5A61-467C-BF50-9894C505A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088" y="2057400"/>
            <a:ext cx="6226034" cy="2743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2D559E1-52BA-4882-8965-213AD869AA05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14E3E0-AE16-4181-BEED-338611FBB95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DA8A5E-4764-4C20-92C2-86438FBF6136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0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1 :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292381-5000-47C6-874B-AC55F412DB90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9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1 :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292381-5000-47C6-874B-AC55F412DB90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9EECFD-EFFE-4FAE-83D0-37194DBBB2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9902"/>
          <a:stretch/>
        </p:blipFill>
        <p:spPr>
          <a:xfrm>
            <a:off x="864901" y="3180330"/>
            <a:ext cx="4721935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0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1 :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292381-5000-47C6-874B-AC55F412DB90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3691AB-C636-49FE-8218-081B20550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901" y="3180330"/>
            <a:ext cx="472193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913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5901</TotalTime>
  <Words>2437</Words>
  <Application>Microsoft Office PowerPoint</Application>
  <PresentationFormat>Widescreen</PresentationFormat>
  <Paragraphs>252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Calibri</vt:lpstr>
      <vt:lpstr>Calibri Light</vt:lpstr>
      <vt:lpstr>Cambria Math</vt:lpstr>
      <vt:lpstr>ItcKabel-Bold</vt:lpstr>
      <vt:lpstr>ItcKabel-Book</vt:lpstr>
      <vt:lpstr>ItcKabel-Medium</vt:lpstr>
      <vt:lpstr>Times New Roman</vt:lpstr>
      <vt:lpstr>Times-Roman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alogaidi</dc:creator>
  <cp:lastModifiedBy>ahmed alogaidi</cp:lastModifiedBy>
  <cp:revision>351</cp:revision>
  <dcterms:created xsi:type="dcterms:W3CDTF">2020-03-04T10:44:15Z</dcterms:created>
  <dcterms:modified xsi:type="dcterms:W3CDTF">2021-04-19T11:51:36Z</dcterms:modified>
</cp:coreProperties>
</file>